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62" r:id="rId10"/>
    <p:sldId id="263" r:id="rId11"/>
    <p:sldId id="264" r:id="rId12"/>
    <p:sldId id="265" r:id="rId13"/>
    <p:sldId id="266" r:id="rId14"/>
    <p:sldId id="272" r:id="rId15"/>
    <p:sldId id="267" r:id="rId16"/>
    <p:sldId id="275" r:id="rId17"/>
    <p:sldId id="274" r:id="rId18"/>
    <p:sldId id="26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6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2205901-DD2F-4C2D-8CFE-FE65D7AFF122}" type="datetimeFigureOut">
              <a:rPr lang="ru-RU"/>
              <a:pPr>
                <a:defRPr/>
              </a:pPr>
              <a:t>08.04.2017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DA7E3DD-D0CC-4DE7-A989-BA1846926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D02A4-5C75-4879-9E2B-CE6F654C15A3}" type="datetimeFigureOut">
              <a:rPr lang="ru-RU"/>
              <a:pPr>
                <a:defRPr/>
              </a:pPr>
              <a:t>08.04.2017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279A0-50F1-49FB-91C2-76D32AB70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784427-F5FE-4BF0-8B7E-018B8D153A93}" type="datetimeFigureOut">
              <a:rPr lang="ru-RU"/>
              <a:pPr>
                <a:defRPr/>
              </a:pPr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48B4063-A7F2-4EE8-B1A2-B3BD81201E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87B8B-BD58-4D43-8E0B-697FEB261DF1}" type="datetimeFigureOut">
              <a:rPr lang="ru-RU"/>
              <a:pPr>
                <a:defRPr/>
              </a:pPr>
              <a:t>08.04.2017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D28AE-8295-4184-BE9D-3C0D444B1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BB6F06B-D463-499F-ADF9-ADFA1FC639F9}" type="datetimeFigureOut">
              <a:rPr lang="ru-RU"/>
              <a:pPr>
                <a:defRPr/>
              </a:pPr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8359FA-ED35-4263-A77E-4C185ED01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34446-1491-4329-A06E-D5F6E9811CF1}" type="datetimeFigureOut">
              <a:rPr lang="ru-RU"/>
              <a:pPr>
                <a:defRPr/>
              </a:pPr>
              <a:t>08.04.2017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450BC-2046-4203-A130-6DFF56CA1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41514-FE05-44F8-A92A-306A681C446B}" type="datetimeFigureOut">
              <a:rPr lang="ru-RU"/>
              <a:pPr>
                <a:defRPr/>
              </a:pPr>
              <a:t>08.04.2017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EAE68-B9D3-49EB-BE97-1D7AA4389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B6940-B62D-4001-96D9-B06FC2D7E779}" type="datetimeFigureOut">
              <a:rPr lang="ru-RU"/>
              <a:pPr>
                <a:defRPr/>
              </a:pPr>
              <a:t>08.04.2017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D718D-C116-4300-8AA4-BEB9C945F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99D02-84AD-49CC-B60B-42C2A1788E87}" type="datetimeFigureOut">
              <a:rPr lang="ru-RU"/>
              <a:pPr>
                <a:defRPr/>
              </a:pPr>
              <a:t>08.04.2017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274F6-D996-45D5-B0FD-316A45D2F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AF31D-A0B5-4569-89D1-B471A6C7B9C1}" type="datetimeFigureOut">
              <a:rPr lang="ru-RU"/>
              <a:pPr>
                <a:defRPr/>
              </a:pPr>
              <a:t>08.04.2017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828D6-6ADF-4486-8D58-ED557FA11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71EDEB-2E52-4014-817D-8B7D42A1C33E}" type="datetimeFigureOut">
              <a:rPr lang="ru-RU"/>
              <a:pPr>
                <a:defRPr/>
              </a:pPr>
              <a:t>08.04.2017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281C8F-A36E-4D71-B475-1EB153050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4156096-01FC-421C-93AA-B7CA59C791DB}" type="datetimeFigureOut">
              <a:rPr lang="ru-RU"/>
              <a:pPr>
                <a:defRPr/>
              </a:pPr>
              <a:t>08.04.2017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E354E52-03F2-422D-A653-6163617B4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5" r:id="rId2"/>
    <p:sldLayoutId id="2147483673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4" r:id="rId9"/>
    <p:sldLayoutId id="2147483671" r:id="rId10"/>
    <p:sldLayoutId id="21474836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571612"/>
            <a:ext cx="8029604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Проектный метод в детском саду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88" y="5072063"/>
            <a:ext cx="4071937" cy="1571625"/>
          </a:xfrm>
        </p:spPr>
        <p:txBody>
          <a:bodyPr>
            <a:normAutofit fontScale="85000" lnSpcReduction="10000"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Подготовила: воспитатель МКОУ «</a:t>
            </a:r>
            <a:r>
              <a:rPr lang="ru-RU" sz="2800" dirty="0" err="1" smtClean="0"/>
              <a:t>Синегубовская</a:t>
            </a:r>
            <a:r>
              <a:rPr lang="ru-RU" sz="2800" dirty="0"/>
              <a:t> </a:t>
            </a:r>
            <a:r>
              <a:rPr lang="ru-RU" sz="2800" dirty="0" smtClean="0"/>
              <a:t>ООШ»(дошкольная группа)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Дежичева О</a:t>
            </a:r>
            <a:r>
              <a:rPr lang="ru-RU" dirty="0" smtClean="0"/>
              <a:t>. В.</a:t>
            </a:r>
            <a:endParaRPr lang="ru-RU" dirty="0"/>
          </a:p>
        </p:txBody>
      </p:sp>
      <p:pic>
        <p:nvPicPr>
          <p:cNvPr id="18436" name="Picture 4" descr="Картинки по запросу гифки на тему проектная деятельнос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29642"/>
            <a:ext cx="3000364" cy="4357718"/>
          </a:xfrm>
          <a:prstGeom prst="rect">
            <a:avLst/>
          </a:prstGeom>
          <a:noFill/>
        </p:spPr>
      </p:pic>
      <p:pic>
        <p:nvPicPr>
          <p:cNvPr id="18438" name="Picture 6" descr="Картинки по запросу гифки на тему проектная деятельнос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2500330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«Путешествие  в страну ПДД»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Содержимое 3" descr="P103002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981075"/>
            <a:ext cx="2952750" cy="2214563"/>
          </a:xfrm>
        </p:spPr>
      </p:pic>
      <p:pic>
        <p:nvPicPr>
          <p:cNvPr id="22531" name="Рисунок 5" descr="P103003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52513"/>
            <a:ext cx="2357437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6" descr="P103003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4149725"/>
            <a:ext cx="292893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10" descr="P105081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4724400"/>
            <a:ext cx="2643187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«Зимние забавы»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Содержимое 3" descr="P106071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2071688"/>
            <a:ext cx="3405188" cy="2554287"/>
          </a:xfrm>
        </p:spPr>
      </p:pic>
      <p:pic>
        <p:nvPicPr>
          <p:cNvPr id="23555" name="Рисунок 4" descr="P106070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428625"/>
            <a:ext cx="3448050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«Зимующие птицы»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8" name="Содержимое 3" descr="P10604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928688"/>
            <a:ext cx="2476500" cy="1857375"/>
          </a:xfrm>
        </p:spPr>
      </p:pic>
      <p:pic>
        <p:nvPicPr>
          <p:cNvPr id="24579" name="Рисунок 6" descr="P10605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620713"/>
            <a:ext cx="2476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7" descr="P106048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3068638"/>
            <a:ext cx="25717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8" descr="P106049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3857625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9" descr="P106047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3213" y="1557338"/>
            <a:ext cx="25717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10" descr="P1060515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6238" y="4292600"/>
            <a:ext cx="27622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«Растения луга»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2" name="Содержимое 3" descr="P105089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285875"/>
            <a:ext cx="3714750" cy="2786063"/>
          </a:xfrm>
        </p:spPr>
      </p:pic>
      <p:pic>
        <p:nvPicPr>
          <p:cNvPr id="25603" name="Рисунок 4" descr="P105088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1285875"/>
            <a:ext cx="3690938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5" descr="P105089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4071938"/>
            <a:ext cx="37147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cap="none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ЦЕЛИ И ЗАДАЧИ ПРОЕКТА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проектного метода в дошкольных учреждениях является развитие свободной творческой личности ребенка, которое определяется задачами развития и задачами исследовательской деятельности детей. 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 проекта:                       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 психологического благополучия и здоровья детей;</a:t>
            </a:r>
          </a:p>
          <a:p>
            <a:pPr marL="609600" indent="-6096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познавательных способностей;</a:t>
            </a:r>
          </a:p>
          <a:p>
            <a:pPr marL="609600" indent="-6096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творческого воображения;</a:t>
            </a:r>
          </a:p>
          <a:p>
            <a:pPr marL="609600" indent="-6096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творческого мышления;</a:t>
            </a:r>
          </a:p>
          <a:p>
            <a:pPr marL="609600" indent="-6096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коммуникативных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навыков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5475" y="143828"/>
            <a:ext cx="7239000" cy="114299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«Моя малая Родина»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9698" name="Содержимое 3" descr="P10405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928688"/>
            <a:ext cx="4000500" cy="3000375"/>
          </a:xfrm>
        </p:spPr>
      </p:pic>
      <p:pic>
        <p:nvPicPr>
          <p:cNvPr id="29699" name="Рисунок 4" descr="P104058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3284538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Содержимое 3" descr="P104058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08050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Материалы программы усваиваются с высокой прочностью. Обеспеченна взаимосвязь в работе воспитателя и специалистов; детьми приобретаются устойчивые навыки, знания и умения в работе над определенной темой.</a:t>
            </a:r>
          </a:p>
          <a:p>
            <a:r>
              <a:rPr lang="ru-RU" dirty="0" smtClean="0"/>
              <a:t>Заинтересованность родителей в  процессе проектной деятельности </a:t>
            </a:r>
            <a:r>
              <a:rPr lang="ru-RU" smtClean="0"/>
              <a:t>, в продолжении </a:t>
            </a:r>
            <a:r>
              <a:rPr lang="ru-RU" dirty="0" smtClean="0"/>
              <a:t>сотрудничества с детским садом.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ru-RU" sz="3400" cap="none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РЕШЕНИЕ ПЕДАГОГИЧЕСКОГО СОВЕТА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200" dirty="0" smtClean="0"/>
              <a:t>1.​ Для повышения качества воспитательно-образовательного процесса внедрять в педагогический процесс метод проектов.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200" dirty="0" smtClean="0"/>
              <a:t>   Ответственный: старший воспитатель.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200" dirty="0" smtClean="0"/>
              <a:t> Сроки: в течение года.</a:t>
            </a:r>
          </a:p>
          <a:p>
            <a:pPr>
              <a:lnSpc>
                <a:spcPct val="80000"/>
              </a:lnSpc>
            </a:pPr>
            <a:r>
              <a:rPr lang="ru-RU" sz="2200" dirty="0" smtClean="0"/>
              <a:t>2.​ Совершенствовать профессиональные умения педагогов по организации проектной деятельности через различные формы методической работы.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200" dirty="0" smtClean="0"/>
              <a:t>   Ответственный: старший воспитатель.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200" dirty="0" smtClean="0"/>
              <a:t> Сроки: в течение года.</a:t>
            </a:r>
          </a:p>
          <a:p>
            <a:pPr>
              <a:lnSpc>
                <a:spcPct val="80000"/>
              </a:lnSpc>
            </a:pPr>
            <a:r>
              <a:rPr lang="ru-RU" sz="2200" dirty="0" smtClean="0"/>
              <a:t>3.​ В конце учебного года, с целью активизация усилий педагогического коллектива в развитии нестандартных форм работы с детьми и анализа работы педагогов по методу проектов, организовать презентацию групповых проектов для родителей.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Содержимое 2"/>
          <p:cNvSpPr>
            <a:spLocks noGrp="1"/>
          </p:cNvSpPr>
          <p:nvPr>
            <p:ph idx="1"/>
          </p:nvPr>
        </p:nvSpPr>
        <p:spPr>
          <a:xfrm>
            <a:off x="1258888" y="1341438"/>
            <a:ext cx="5905500" cy="22320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b="1" smtClean="0"/>
              <a:t>Девиз проектного метода:</a:t>
            </a:r>
            <a:r>
              <a:rPr lang="ru-RU" smtClean="0"/>
              <a:t/>
            </a:r>
            <a:br>
              <a:rPr lang="ru-RU" smtClean="0"/>
            </a:br>
            <a:r>
              <a:rPr lang="ru-RU" i="1" smtClean="0"/>
              <a:t>«Скажи мне - и я забуду,</a:t>
            </a:r>
            <a:br>
              <a:rPr lang="ru-RU" i="1" smtClean="0"/>
            </a:br>
            <a:r>
              <a:rPr lang="ru-RU" i="1" smtClean="0"/>
              <a:t>покажи мне - и я запомню,</a:t>
            </a:r>
            <a:br>
              <a:rPr lang="ru-RU" i="1" smtClean="0"/>
            </a:br>
            <a:r>
              <a:rPr lang="ru-RU" i="1" smtClean="0"/>
              <a:t>вовлеки меня - и я научусь»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31746" name="Рисунок 3" descr="d8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3500438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/>
              <a:t>Проектная деятельность в дошкольном учреждении находит все большее распространение. 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i="1" u="sng" dirty="0"/>
              <a:t>Проект</a:t>
            </a:r>
            <a:r>
              <a:rPr lang="ru-RU" dirty="0"/>
              <a:t> - слово иноязычное, происходит оно от латинского — </a:t>
            </a:r>
            <a:r>
              <a:rPr lang="ru-RU" dirty="0" err="1"/>
              <a:t>projectus</a:t>
            </a:r>
            <a:r>
              <a:rPr lang="ru-RU" dirty="0"/>
              <a:t> «брошенный вперед», «выступающий», «бросающийся в глаза»</a:t>
            </a:r>
            <a:br>
              <a:rPr lang="ru-RU" dirty="0"/>
            </a:br>
            <a:r>
              <a:rPr lang="ru-RU" dirty="0"/>
              <a:t>Ориентирован на самостоятельную деятельность – индивидуальную, парную, групповую, которую участники выполняют в течение определенного отрезка времени.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Этот </a:t>
            </a:r>
            <a:r>
              <a:rPr lang="ru-RU" dirty="0"/>
              <a:t>метод всегда предполагает решение какой-то проблемы и получение результата. Это результат можно увидеть, осмыслить, применить в реальной жизни. </a:t>
            </a:r>
            <a:br>
              <a:rPr lang="ru-RU" dirty="0"/>
            </a:br>
            <a:r>
              <a:rPr lang="ru-RU" dirty="0"/>
              <a:t>Метод проектов описывает комплекс действий участников образовательного процесса и способы (техники) организации педагогом этих действий, то есть является педагогической технологией.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Зачем нужны проекты?</a:t>
            </a:r>
            <a:endParaRPr lang="ru-RU" dirty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ctr" eaLnBrk="1" hangingPunct="1">
              <a:buFont typeface="Wingdings 2" pitchFamily="18" charset="2"/>
              <a:buNone/>
              <a:tabLst>
                <a:tab pos="777875" algn="l"/>
              </a:tabLst>
            </a:pPr>
            <a:r>
              <a:rPr lang="ru-RU" sz="2000" smtClean="0">
                <a:solidFill>
                  <a:schemeClr val="tx1"/>
                </a:solidFill>
                <a:latin typeface="Calibri" pitchFamily="34" charset="0"/>
              </a:rPr>
              <a:t>Дают возможность  активизировать самостоятельную и познавательную  деятельность детей.</a:t>
            </a:r>
          </a:p>
          <a:p>
            <a:pPr algn="ctr" eaLnBrk="1" hangingPunct="1">
              <a:buFont typeface="Wingdings 2" pitchFamily="18" charset="2"/>
              <a:buNone/>
              <a:tabLst>
                <a:tab pos="777875" algn="l"/>
              </a:tabLst>
            </a:pPr>
            <a:r>
              <a:rPr lang="ru-RU" sz="2000" smtClean="0"/>
              <a:t>  </a:t>
            </a:r>
            <a:r>
              <a:rPr lang="ru-RU" sz="2000" smtClean="0">
                <a:latin typeface="Calibri" pitchFamily="34" charset="0"/>
              </a:rPr>
              <a:t>Помогают осваивать детьми окружающую действительность.</a:t>
            </a:r>
          </a:p>
          <a:p>
            <a:pPr algn="ctr" eaLnBrk="1" hangingPunct="1">
              <a:buFont typeface="Wingdings 2" pitchFamily="18" charset="2"/>
              <a:buNone/>
              <a:tabLst>
                <a:tab pos="777875" algn="l"/>
              </a:tabLst>
            </a:pPr>
            <a:r>
              <a:rPr lang="ru-RU" sz="2000" smtClean="0"/>
              <a:t>  </a:t>
            </a:r>
            <a:r>
              <a:rPr lang="ru-RU" sz="2000" smtClean="0">
                <a:latin typeface="Calibri" pitchFamily="34" charset="0"/>
              </a:rPr>
              <a:t>Способствуют развитию творческих способностей.</a:t>
            </a:r>
          </a:p>
          <a:p>
            <a:pPr algn="ctr" eaLnBrk="1" hangingPunct="1">
              <a:buFont typeface="Wingdings 2" pitchFamily="18" charset="2"/>
              <a:buNone/>
              <a:tabLst>
                <a:tab pos="777875" algn="l"/>
              </a:tabLst>
            </a:pPr>
            <a:r>
              <a:rPr lang="ru-RU" sz="2000" smtClean="0"/>
              <a:t>  </a:t>
            </a:r>
            <a:r>
              <a:rPr lang="ru-RU" sz="2000" smtClean="0">
                <a:latin typeface="Calibri" pitchFamily="34" charset="0"/>
              </a:rPr>
              <a:t>Способствуют умению наблюдать, слушать.</a:t>
            </a:r>
          </a:p>
          <a:p>
            <a:pPr algn="ctr" eaLnBrk="1" hangingPunct="1">
              <a:buFont typeface="Wingdings 2" pitchFamily="18" charset="2"/>
              <a:buNone/>
              <a:tabLst>
                <a:tab pos="777875" algn="l"/>
              </a:tabLst>
            </a:pPr>
            <a:r>
              <a:rPr lang="ru-RU" sz="2000" smtClean="0">
                <a:latin typeface="Calibri" pitchFamily="34" charset="0"/>
              </a:rPr>
              <a:t> </a:t>
            </a:r>
            <a:r>
              <a:rPr lang="ru-RU" sz="2000" smtClean="0"/>
              <a:t>  </a:t>
            </a:r>
            <a:r>
              <a:rPr lang="ru-RU" sz="2000" smtClean="0">
                <a:latin typeface="Calibri" pitchFamily="34" charset="0"/>
              </a:rPr>
              <a:t>Способствуют развитию навыков обобщать и </a:t>
            </a:r>
            <a:r>
              <a:rPr lang="ru-RU" sz="2000" smtClean="0"/>
              <a:t>  </a:t>
            </a:r>
            <a:r>
              <a:rPr lang="ru-RU" sz="2000" smtClean="0">
                <a:latin typeface="Calibri" pitchFamily="34" charset="0"/>
              </a:rPr>
              <a:t>анализировать.</a:t>
            </a:r>
          </a:p>
          <a:p>
            <a:pPr algn="ctr" eaLnBrk="1" hangingPunct="1">
              <a:buFont typeface="Wingdings 2" pitchFamily="18" charset="2"/>
              <a:buNone/>
              <a:tabLst>
                <a:tab pos="777875" algn="l"/>
              </a:tabLst>
            </a:pPr>
            <a:r>
              <a:rPr lang="ru-RU" sz="2000" smtClean="0">
                <a:latin typeface="Calibri" pitchFamily="34" charset="0"/>
              </a:rPr>
              <a:t> </a:t>
            </a:r>
            <a:r>
              <a:rPr lang="ru-RU" sz="2000" smtClean="0"/>
              <a:t>  </a:t>
            </a:r>
            <a:r>
              <a:rPr lang="ru-RU" sz="2000" smtClean="0">
                <a:latin typeface="Calibri" pitchFamily="34" charset="0"/>
              </a:rPr>
              <a:t>Способствуют развитию мышления, внимания,  воображения.</a:t>
            </a:r>
          </a:p>
          <a:p>
            <a:pPr algn="ctr" eaLnBrk="1" hangingPunct="1">
              <a:buFont typeface="Wingdings 2" pitchFamily="18" charset="2"/>
              <a:buNone/>
              <a:tabLst>
                <a:tab pos="777875" algn="l"/>
              </a:tabLst>
            </a:pPr>
            <a:r>
              <a:rPr lang="ru-RU" sz="2000" smtClean="0">
                <a:latin typeface="Calibri" pitchFamily="34" charset="0"/>
              </a:rPr>
              <a:t> </a:t>
            </a:r>
            <a:r>
              <a:rPr lang="ru-RU" sz="2000" smtClean="0"/>
              <a:t>  </a:t>
            </a:r>
            <a:r>
              <a:rPr lang="ru-RU" sz="2000" smtClean="0">
                <a:latin typeface="Calibri" pitchFamily="34" charset="0"/>
              </a:rPr>
              <a:t>Помогают увидеть проблему комплексно с разных сторон.</a:t>
            </a:r>
          </a:p>
          <a:p>
            <a:pPr algn="ctr" eaLnBrk="1" hangingPunct="1">
              <a:buFont typeface="Wingdings 2" pitchFamily="18" charset="2"/>
              <a:buNone/>
              <a:tabLst>
                <a:tab pos="777875" algn="l"/>
              </a:tabLst>
            </a:pPr>
            <a:r>
              <a:rPr lang="ru-RU" sz="2000" smtClean="0"/>
              <a:t>  </a:t>
            </a:r>
            <a:r>
              <a:rPr lang="ru-RU" sz="2000" smtClean="0">
                <a:latin typeface="Calibri" pitchFamily="34" charset="0"/>
              </a:rPr>
              <a:t>Развивают, память, речь</a:t>
            </a:r>
            <a:r>
              <a:rPr lang="ru-RU" sz="2000" smtClean="0"/>
              <a:t> дошкольников</a:t>
            </a:r>
          </a:p>
        </p:txBody>
      </p:sp>
      <p:pic>
        <p:nvPicPr>
          <p:cNvPr id="16386" name="Picture 2" descr="Картинки по запросу гифки на тему проектная деятельнос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929198"/>
            <a:ext cx="1428760" cy="1765327"/>
          </a:xfrm>
          <a:prstGeom prst="rect">
            <a:avLst/>
          </a:prstGeom>
          <a:noFill/>
        </p:spPr>
      </p:pic>
      <p:pic>
        <p:nvPicPr>
          <p:cNvPr id="16388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500570"/>
            <a:ext cx="1471608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Виды проектов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4525962"/>
          </a:xfrm>
        </p:spPr>
        <p:txBody>
          <a:bodyPr>
            <a:normAutofit fontScale="77500" lnSpcReduction="20000"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solidFill>
                <a:srgbClr val="CC6600"/>
              </a:solidFill>
            </a:endParaRPr>
          </a:p>
          <a:p>
            <a:pPr marL="609600" indent="-609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/>
              <a:t>П</a:t>
            </a:r>
            <a:r>
              <a:rPr lang="ru-RU" b="1" dirty="0" smtClean="0"/>
              <a:t>о целевой установке:</a:t>
            </a:r>
          </a:p>
          <a:p>
            <a:pPr marL="1009650" lvl="1" indent="-609600" eaLnBrk="1" fontAlgn="auto" hangingPunct="1">
              <a:spcAft>
                <a:spcPts val="0"/>
              </a:spcAft>
              <a:buClr>
                <a:schemeClr val="accent4"/>
              </a:buClr>
              <a:buFont typeface="+mj-lt"/>
              <a:buAutoNum type="alphaLcParenR"/>
              <a:defRPr/>
            </a:pPr>
            <a:r>
              <a:rPr lang="ru-RU" dirty="0" smtClean="0">
                <a:solidFill>
                  <a:schemeClr val="tx1">
                    <a:tint val="85000"/>
                  </a:schemeClr>
                </a:solidFill>
              </a:rPr>
              <a:t>  Исследовательские;</a:t>
            </a:r>
          </a:p>
          <a:p>
            <a:pPr marL="1009650" lvl="1" indent="-609600" eaLnBrk="1" fontAlgn="auto" hangingPunct="1">
              <a:spcAft>
                <a:spcPts val="0"/>
              </a:spcAft>
              <a:buClr>
                <a:schemeClr val="accent4"/>
              </a:buClr>
              <a:buFont typeface="+mj-lt"/>
              <a:buAutoNum type="alphaLcParenR"/>
              <a:defRPr/>
            </a:pPr>
            <a:r>
              <a:rPr lang="ru-RU" dirty="0" smtClean="0">
                <a:solidFill>
                  <a:schemeClr val="tx1">
                    <a:tint val="85000"/>
                  </a:schemeClr>
                </a:solidFill>
              </a:rPr>
              <a:t>  Практико-ориентировочные;</a:t>
            </a:r>
          </a:p>
          <a:p>
            <a:pPr marL="1009650" lvl="1" indent="-609600" eaLnBrk="1" fontAlgn="auto" hangingPunct="1">
              <a:spcAft>
                <a:spcPts val="0"/>
              </a:spcAft>
              <a:buClr>
                <a:schemeClr val="accent4"/>
              </a:buClr>
              <a:buFont typeface="+mj-lt"/>
              <a:buAutoNum type="alphaLcParenR"/>
              <a:defRPr/>
            </a:pPr>
            <a:r>
              <a:rPr lang="ru-RU" dirty="0" smtClean="0">
                <a:solidFill>
                  <a:schemeClr val="tx1">
                    <a:tint val="85000"/>
                  </a:schemeClr>
                </a:solidFill>
              </a:rPr>
              <a:t>  Творческие;</a:t>
            </a:r>
          </a:p>
          <a:p>
            <a:pPr marL="1009650" lvl="1" indent="-609600" eaLnBrk="1" fontAlgn="auto" hangingPunct="1">
              <a:spcAft>
                <a:spcPts val="0"/>
              </a:spcAft>
              <a:buClr>
                <a:schemeClr val="accent4"/>
              </a:buClr>
              <a:buFont typeface="+mj-lt"/>
              <a:buAutoNum type="alphaLcParenR"/>
              <a:defRPr/>
            </a:pPr>
            <a:r>
              <a:rPr lang="ru-RU" dirty="0" smtClean="0">
                <a:solidFill>
                  <a:schemeClr val="tx1">
                    <a:tint val="85000"/>
                  </a:schemeClr>
                </a:solidFill>
              </a:rPr>
              <a:t>  Комплексные; </a:t>
            </a:r>
          </a:p>
          <a:p>
            <a:pPr marL="609600" indent="-609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/>
              <a:t>П</a:t>
            </a:r>
            <a:r>
              <a:rPr lang="ru-RU" b="1" dirty="0" smtClean="0"/>
              <a:t>о составу участников:</a:t>
            </a:r>
          </a:p>
          <a:p>
            <a:pPr marL="1009650" lvl="1" indent="-609600" eaLnBrk="1" fontAlgn="auto" hangingPunct="1">
              <a:spcAft>
                <a:spcPts val="0"/>
              </a:spcAft>
              <a:buClr>
                <a:schemeClr val="accent4"/>
              </a:buClr>
              <a:buFont typeface="+mj-lt"/>
              <a:buAutoNum type="alphaLcParenR"/>
              <a:defRPr/>
            </a:pPr>
            <a:r>
              <a:rPr lang="ru-RU" dirty="0" smtClean="0">
                <a:solidFill>
                  <a:schemeClr val="tx1">
                    <a:tint val="85000"/>
                  </a:schemeClr>
                </a:solidFill>
              </a:rPr>
              <a:t>Индивидуальные; </a:t>
            </a:r>
          </a:p>
          <a:p>
            <a:pPr marL="1009650" lvl="1" indent="-609600" eaLnBrk="1" fontAlgn="auto" hangingPunct="1">
              <a:spcAft>
                <a:spcPts val="0"/>
              </a:spcAft>
              <a:buClr>
                <a:schemeClr val="accent4"/>
              </a:buClr>
              <a:buFont typeface="+mj-lt"/>
              <a:buAutoNum type="alphaLcParenR"/>
              <a:defRPr/>
            </a:pPr>
            <a:r>
              <a:rPr lang="ru-RU" dirty="0" smtClean="0">
                <a:solidFill>
                  <a:schemeClr val="tx1">
                    <a:tint val="85000"/>
                  </a:schemeClr>
                </a:solidFill>
              </a:rPr>
              <a:t>Групповые;</a:t>
            </a:r>
          </a:p>
          <a:p>
            <a:pPr marL="1009650" lvl="1" indent="-609600" eaLnBrk="1" fontAlgn="auto" hangingPunct="1">
              <a:spcAft>
                <a:spcPts val="0"/>
              </a:spcAft>
              <a:buClr>
                <a:schemeClr val="accent4"/>
              </a:buClr>
              <a:buFont typeface="+mj-lt"/>
              <a:buAutoNum type="alphaLcParenR"/>
              <a:defRPr/>
            </a:pPr>
            <a:r>
              <a:rPr lang="ru-RU" dirty="0" smtClean="0">
                <a:solidFill>
                  <a:schemeClr val="tx1">
                    <a:tint val="85000"/>
                  </a:schemeClr>
                </a:solidFill>
              </a:rPr>
              <a:t>Коллективные;</a:t>
            </a:r>
          </a:p>
          <a:p>
            <a:pPr marL="609600" indent="-609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/>
              <a:t>П</a:t>
            </a:r>
            <a:r>
              <a:rPr lang="ru-RU" b="1" dirty="0" smtClean="0"/>
              <a:t>о тематике;</a:t>
            </a:r>
          </a:p>
          <a:p>
            <a:pPr marL="609600" indent="-609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/>
              <a:t>П</a:t>
            </a:r>
            <a:r>
              <a:rPr lang="ru-RU" b="1" dirty="0" smtClean="0"/>
              <a:t>о срокам реализации:</a:t>
            </a:r>
          </a:p>
          <a:p>
            <a:pPr marL="1009650" lvl="1" indent="-609600" eaLnBrk="1" fontAlgn="auto" hangingPunct="1">
              <a:spcAft>
                <a:spcPts val="0"/>
              </a:spcAft>
              <a:buClr>
                <a:schemeClr val="accent4"/>
              </a:buClr>
              <a:buFont typeface="+mj-lt"/>
              <a:buAutoNum type="alphaLcParenR"/>
              <a:defRPr/>
            </a:pPr>
            <a:r>
              <a:rPr lang="ru-RU" dirty="0" smtClean="0">
                <a:solidFill>
                  <a:schemeClr val="tx1">
                    <a:tint val="85000"/>
                  </a:schemeClr>
                </a:solidFill>
              </a:rPr>
              <a:t>Краткосрочные; </a:t>
            </a:r>
          </a:p>
          <a:p>
            <a:pPr marL="1009650" lvl="1" indent="-609600" eaLnBrk="1" fontAlgn="auto" hangingPunct="1">
              <a:spcAft>
                <a:spcPts val="0"/>
              </a:spcAft>
              <a:buClr>
                <a:schemeClr val="accent4"/>
              </a:buClr>
              <a:buFont typeface="+mj-lt"/>
              <a:buAutoNum type="alphaLcParenR"/>
              <a:defRPr/>
            </a:pPr>
            <a:r>
              <a:rPr lang="ru-RU" dirty="0" smtClean="0">
                <a:solidFill>
                  <a:schemeClr val="tx1">
                    <a:tint val="85000"/>
                  </a:schemeClr>
                </a:solidFill>
              </a:rPr>
              <a:t>Среднесрочные;</a:t>
            </a:r>
          </a:p>
          <a:p>
            <a:pPr marL="1009650" lvl="1" indent="-609600" eaLnBrk="1" fontAlgn="auto" hangingPunct="1">
              <a:spcAft>
                <a:spcPts val="0"/>
              </a:spcAft>
              <a:buClr>
                <a:schemeClr val="accent4"/>
              </a:buClr>
              <a:buFont typeface="+mj-lt"/>
              <a:buAutoNum type="alphaLcParenR"/>
              <a:defRPr/>
            </a:pPr>
            <a:r>
              <a:rPr lang="ru-RU" dirty="0" smtClean="0">
                <a:solidFill>
                  <a:schemeClr val="tx1">
                    <a:tint val="85000"/>
                  </a:schemeClr>
                </a:solidFill>
              </a:rPr>
              <a:t>долгосрочные.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15362" name="Picture 2" descr="Картинки по запросу гифки на тему проектная деятельнос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500438"/>
            <a:ext cx="2857500" cy="2476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Тематика проектов</a:t>
            </a:r>
            <a:endParaRPr lang="ru-RU" dirty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785786" y="1571612"/>
            <a:ext cx="6643734" cy="4846638"/>
          </a:xfrm>
        </p:spPr>
        <p:txBody>
          <a:bodyPr/>
          <a:lstStyle/>
          <a:p>
            <a:pPr eaLnBrk="1" hangingPunct="1"/>
            <a:r>
              <a:rPr lang="ru-RU" dirty="0" smtClean="0"/>
              <a:t>«</a:t>
            </a:r>
            <a:r>
              <a:rPr lang="ru-RU" dirty="0" smtClean="0"/>
              <a:t>Путешествие  в страну ПДД»</a:t>
            </a:r>
          </a:p>
          <a:p>
            <a:pPr eaLnBrk="1" hangingPunct="1"/>
            <a:r>
              <a:rPr lang="ru-RU" dirty="0" smtClean="0"/>
              <a:t>«Зимние забавы»</a:t>
            </a:r>
          </a:p>
          <a:p>
            <a:pPr eaLnBrk="1" hangingPunct="1"/>
            <a:r>
              <a:rPr lang="ru-RU" dirty="0" smtClean="0"/>
              <a:t>«</a:t>
            </a:r>
            <a:r>
              <a:rPr lang="ru-RU" dirty="0" smtClean="0"/>
              <a:t>Осенний калейдоскоп»</a:t>
            </a:r>
          </a:p>
          <a:p>
            <a:pPr eaLnBrk="1" hangingPunct="1"/>
            <a:r>
              <a:rPr lang="ru-RU" dirty="0" smtClean="0"/>
              <a:t>«Растения луга»</a:t>
            </a:r>
          </a:p>
          <a:p>
            <a:pPr eaLnBrk="1" hangingPunct="1"/>
            <a:r>
              <a:rPr lang="ru-RU" dirty="0" smtClean="0"/>
              <a:t>«Природа </a:t>
            </a:r>
            <a:r>
              <a:rPr lang="ru-RU" dirty="0" smtClean="0"/>
              <a:t>глазами ребенка» </a:t>
            </a:r>
          </a:p>
          <a:p>
            <a:pPr eaLnBrk="1" hangingPunct="1"/>
            <a:r>
              <a:rPr lang="ru-RU" dirty="0" smtClean="0"/>
              <a:t>«Моя </a:t>
            </a:r>
            <a:r>
              <a:rPr lang="ru-RU" dirty="0" smtClean="0"/>
              <a:t>малая Родина</a:t>
            </a:r>
            <a:r>
              <a:rPr lang="ru-RU" dirty="0" smtClean="0"/>
              <a:t>»</a:t>
            </a:r>
          </a:p>
          <a:p>
            <a:pPr eaLnBrk="1" hangingPunct="1"/>
            <a:r>
              <a:rPr lang="ru-RU" dirty="0" smtClean="0"/>
              <a:t>«Зимующие птицы»</a:t>
            </a:r>
            <a:endParaRPr lang="ru-RU" dirty="0" smtClean="0"/>
          </a:p>
        </p:txBody>
      </p:sp>
      <p:pic>
        <p:nvPicPr>
          <p:cNvPr id="1433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31236" y="-7620000"/>
            <a:ext cx="16240106" cy="15240000"/>
          </a:xfrm>
          <a:prstGeom prst="rect">
            <a:avLst/>
          </a:prstGeom>
          <a:noFill/>
        </p:spPr>
      </p:pic>
      <p:pic>
        <p:nvPicPr>
          <p:cNvPr id="5" name="Рисунок 4" descr="Похожее изображени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000504"/>
            <a:ext cx="2857520" cy="193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Совместная работа детей и родителей</a:t>
            </a:r>
            <a:endParaRPr lang="ru-RU" dirty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Совместные детско-родительские проекты могут создаваться на разном содержании, в ходе их реализации старшие дошкольники учатся тому,</a:t>
            </a:r>
          </a:p>
          <a:p>
            <a:pPr eaLnBrk="1" hangingPunct="1"/>
            <a:r>
              <a:rPr lang="ru-RU" smtClean="0"/>
              <a:t>как можно найти информацию по интересующей проблеме, </a:t>
            </a:r>
          </a:p>
          <a:p>
            <a:pPr eaLnBrk="1" hangingPunct="1"/>
            <a:r>
              <a:rPr lang="ru-RU" smtClean="0"/>
              <a:t>как построить рассказ о ней для других, </a:t>
            </a:r>
          </a:p>
          <a:p>
            <a:pPr eaLnBrk="1" hangingPunct="1"/>
            <a:r>
              <a:rPr lang="ru-RU" smtClean="0"/>
              <a:t>как проиллюстрировать его фотографиями и рисунками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177" y="341042"/>
            <a:ext cx="7104035" cy="92222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«Осенний калейдоскоп»</a:t>
            </a:r>
            <a:endParaRPr lang="ru-RU" dirty="0"/>
          </a:p>
        </p:txBody>
      </p:sp>
      <p:pic>
        <p:nvPicPr>
          <p:cNvPr id="19458" name="Содержимое 3" descr="P104076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357313"/>
            <a:ext cx="3309938" cy="2482850"/>
          </a:xfrm>
        </p:spPr>
      </p:pic>
      <p:pic>
        <p:nvPicPr>
          <p:cNvPr id="19459" name="Рисунок 4" descr="P104077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268413"/>
            <a:ext cx="3311525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5" descr="P104077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365625"/>
            <a:ext cx="2928937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6" descr="P104077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4797425"/>
            <a:ext cx="2500313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7" descr="P106071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775" y="386080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Проектная деятельность</a:t>
            </a:r>
            <a:endParaRPr lang="ru-RU" dirty="0"/>
          </a:p>
        </p:txBody>
      </p:sp>
      <p:pic>
        <p:nvPicPr>
          <p:cNvPr id="20482" name="Содержимое 3" descr="P10607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743075"/>
            <a:ext cx="3673475" cy="2754313"/>
          </a:xfrm>
        </p:spPr>
      </p:pic>
      <p:pic>
        <p:nvPicPr>
          <p:cNvPr id="20483" name="Рисунок 4" descr="P106070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2276475"/>
            <a:ext cx="3781425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«Природа глазами ребенка»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Содержимое 3" descr="190620129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981075"/>
            <a:ext cx="2857500" cy="2143125"/>
          </a:xfrm>
        </p:spPr>
      </p:pic>
      <p:pic>
        <p:nvPicPr>
          <p:cNvPr id="21507" name="Рисунок 4" descr="P104067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76517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5" descr="P105088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14813"/>
            <a:ext cx="33337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6" descr="P105066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076700"/>
            <a:ext cx="3500438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7" descr="P100048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84438" y="2492375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167</TotalTime>
  <Words>317</Words>
  <Application>Microsoft Office PowerPoint</Application>
  <PresentationFormat>Экран (4:3)</PresentationFormat>
  <Paragraphs>71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Проектный метод в детском саду</vt:lpstr>
      <vt:lpstr>Слайд 2</vt:lpstr>
      <vt:lpstr>Зачем нужны проекты?</vt:lpstr>
      <vt:lpstr>Виды проектов</vt:lpstr>
      <vt:lpstr>Тематика проектов</vt:lpstr>
      <vt:lpstr>Совместная работа детей и родителей</vt:lpstr>
      <vt:lpstr>«Осенний калейдоскоп»</vt:lpstr>
      <vt:lpstr>Проектная деятельность</vt:lpstr>
      <vt:lpstr>«Природа глазами ребенка»  </vt:lpstr>
      <vt:lpstr>«Путешествие  в страну ПДД» </vt:lpstr>
      <vt:lpstr>«Зимние забавы» </vt:lpstr>
      <vt:lpstr>«Зимующие птицы» </vt:lpstr>
      <vt:lpstr>«Растения луга» </vt:lpstr>
      <vt:lpstr>ЦЕЛИ И ЗАДАЧИ ПРОЕКТА</vt:lpstr>
      <vt:lpstr>«Моя малая Родина» </vt:lpstr>
      <vt:lpstr>Ожидаемые результаты</vt:lpstr>
      <vt:lpstr>РЕШЕНИЕ ПЕДАГОГИЧЕСКОГО СОВЕТА</vt:lpstr>
      <vt:lpstr>Слайд 18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Проектный метод в детском саду</dc:title>
  <dc:creator>хХх</dc:creator>
  <cp:lastModifiedBy>user</cp:lastModifiedBy>
  <cp:revision>19</cp:revision>
  <dcterms:created xsi:type="dcterms:W3CDTF">2016-03-27T17:34:15Z</dcterms:created>
  <dcterms:modified xsi:type="dcterms:W3CDTF">2017-04-08T07:10:44Z</dcterms:modified>
</cp:coreProperties>
</file>